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1"/>
  </p:notesMasterIdLst>
  <p:sldIdLst>
    <p:sldId id="462" r:id="rId2"/>
    <p:sldId id="574" r:id="rId3"/>
    <p:sldId id="522" r:id="rId4"/>
    <p:sldId id="361" r:id="rId5"/>
    <p:sldId id="575" r:id="rId6"/>
    <p:sldId id="523" r:id="rId7"/>
    <p:sldId id="257" r:id="rId8"/>
    <p:sldId id="572" r:id="rId9"/>
    <p:sldId id="294" r:id="rId10"/>
    <p:sldId id="515" r:id="rId11"/>
    <p:sldId id="540" r:id="rId12"/>
    <p:sldId id="541" r:id="rId13"/>
    <p:sldId id="542" r:id="rId14"/>
    <p:sldId id="543" r:id="rId15"/>
    <p:sldId id="544" r:id="rId16"/>
    <p:sldId id="545" r:id="rId17"/>
    <p:sldId id="546" r:id="rId18"/>
    <p:sldId id="547" r:id="rId19"/>
    <p:sldId id="548" r:id="rId20"/>
    <p:sldId id="549" r:id="rId21"/>
    <p:sldId id="550" r:id="rId22"/>
    <p:sldId id="551" r:id="rId23"/>
    <p:sldId id="552" r:id="rId24"/>
    <p:sldId id="553" r:id="rId25"/>
    <p:sldId id="554" r:id="rId26"/>
    <p:sldId id="555" r:id="rId27"/>
    <p:sldId id="292" r:id="rId28"/>
    <p:sldId id="288" r:id="rId29"/>
    <p:sldId id="516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56"/>
    <p:restoredTop sz="94733"/>
  </p:normalViewPr>
  <p:slideViewPr>
    <p:cSldViewPr snapToGrid="0">
      <p:cViewPr>
        <p:scale>
          <a:sx n="112" d="100"/>
          <a:sy n="112" d="100"/>
        </p:scale>
        <p:origin x="187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AFD865-10AC-A047-8B12-56C34C2487BE}" type="datetimeFigureOut">
              <a:rPr lang="fr-FR" smtClean="0"/>
              <a:t>29/09/2025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24296B-76CA-7D4A-AB31-2BBF00180E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9360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FBCE3-349D-AC4A-AE2F-91DA2D6AA3C2}" type="datetimeFigureOut">
              <a:rPr lang="fr-FR" smtClean="0"/>
              <a:t>29/09/2025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14E8-1C4F-064B-AE8A-2B85CDF3E0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5083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FBCE3-349D-AC4A-AE2F-91DA2D6AA3C2}" type="datetimeFigureOut">
              <a:rPr lang="fr-FR" smtClean="0"/>
              <a:t>29/09/2025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14E8-1C4F-064B-AE8A-2B85CDF3E0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0354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FBCE3-349D-AC4A-AE2F-91DA2D6AA3C2}" type="datetimeFigureOut">
              <a:rPr lang="fr-FR" smtClean="0"/>
              <a:t>29/09/2025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14E8-1C4F-064B-AE8A-2B85CDF3E0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855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061363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FBCE3-349D-AC4A-AE2F-91DA2D6AA3C2}" type="datetimeFigureOut">
              <a:rPr lang="fr-FR" smtClean="0"/>
              <a:t>29/09/2025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14E8-1C4F-064B-AE8A-2B85CDF3E0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7502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FBCE3-349D-AC4A-AE2F-91DA2D6AA3C2}" type="datetimeFigureOut">
              <a:rPr lang="fr-FR" smtClean="0"/>
              <a:t>29/09/2025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14E8-1C4F-064B-AE8A-2B85CDF3E0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0047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FBCE3-349D-AC4A-AE2F-91DA2D6AA3C2}" type="datetimeFigureOut">
              <a:rPr lang="fr-FR" smtClean="0"/>
              <a:t>29/09/2025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14E8-1C4F-064B-AE8A-2B85CDF3E0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5582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FBCE3-349D-AC4A-AE2F-91DA2D6AA3C2}" type="datetimeFigureOut">
              <a:rPr lang="fr-FR" smtClean="0"/>
              <a:t>29/09/2025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14E8-1C4F-064B-AE8A-2B85CDF3E0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7480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FBCE3-349D-AC4A-AE2F-91DA2D6AA3C2}" type="datetimeFigureOut">
              <a:rPr lang="fr-FR" smtClean="0"/>
              <a:t>29/09/2025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14E8-1C4F-064B-AE8A-2B85CDF3E0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857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FBCE3-349D-AC4A-AE2F-91DA2D6AA3C2}" type="datetimeFigureOut">
              <a:rPr lang="fr-FR" smtClean="0"/>
              <a:t>29/09/2025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14E8-1C4F-064B-AE8A-2B85CDF3E0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4666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FBCE3-349D-AC4A-AE2F-91DA2D6AA3C2}" type="datetimeFigureOut">
              <a:rPr lang="fr-FR" smtClean="0"/>
              <a:t>29/09/2025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14E8-1C4F-064B-AE8A-2B85CDF3E0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6431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FBCE3-349D-AC4A-AE2F-91DA2D6AA3C2}" type="datetimeFigureOut">
              <a:rPr lang="fr-FR" smtClean="0"/>
              <a:t>29/09/2025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14E8-1C4F-064B-AE8A-2B85CDF3E0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2706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3EFBCE3-349D-AC4A-AE2F-91DA2D6AA3C2}" type="datetimeFigureOut">
              <a:rPr lang="fr-FR" smtClean="0"/>
              <a:t>29/09/2025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F014E8-1C4F-064B-AE8A-2B85CDF3E0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284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A93F30EF-73D4-B659-5FC2-3455B0175DF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E51F0FB-B9F0-322C-7386-EDBB98FD726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0" y="2502575"/>
            <a:ext cx="5901107" cy="590110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50EA3BF-E9D3-9A63-0837-07F857BBD82E}"/>
              </a:ext>
            </a:extLst>
          </p:cNvPr>
          <p:cNvSpPr txBox="1"/>
          <p:nvPr/>
        </p:nvSpPr>
        <p:spPr>
          <a:xfrm>
            <a:off x="553431" y="834912"/>
            <a:ext cx="6197210" cy="13032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51" hangingPunct="0"/>
            <a:r>
              <a:rPr lang="fr-FR" sz="8000" b="1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Block Berthold" pitchFamily="2" charset="77"/>
              </a:rPr>
              <a:t>CARICATURE &amp;</a:t>
            </a:r>
            <a:endParaRPr lang="fr-FR" sz="8000" b="1" spc="-150" dirty="0">
              <a:solidFill>
                <a:srgbClr val="FF9300"/>
              </a:solidFill>
              <a:latin typeface="Block Berthold" pitchFamily="2" charset="77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0997697-5BED-F4B4-3FF6-64ABEBFAA46F}"/>
              </a:ext>
            </a:extLst>
          </p:cNvPr>
          <p:cNvSpPr txBox="1"/>
          <p:nvPr/>
        </p:nvSpPr>
        <p:spPr>
          <a:xfrm>
            <a:off x="2654648" y="470491"/>
            <a:ext cx="383470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rgbClr val="FF9300"/>
                </a:solidFill>
                <a:latin typeface="Block Berthold" pitchFamily="2" charset="77"/>
              </a:rPr>
              <a:t>ATELIER PÉDAGOGIQUE</a:t>
            </a:r>
            <a:endParaRPr lang="fr-FR" sz="2800" dirty="0">
              <a:solidFill>
                <a:schemeClr val="tx1">
                  <a:lumMod val="95000"/>
                  <a:lumOff val="5000"/>
                </a:schemeClr>
              </a:solidFill>
              <a:latin typeface="Block Berthold" pitchFamily="2" charset="77"/>
            </a:endParaRPr>
          </a:p>
          <a:p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13F504A-8818-13E1-D348-48AD556CAE24}"/>
              </a:ext>
            </a:extLst>
          </p:cNvPr>
          <p:cNvSpPr txBox="1"/>
          <p:nvPr/>
        </p:nvSpPr>
        <p:spPr>
          <a:xfrm>
            <a:off x="3081193" y="1696686"/>
            <a:ext cx="59218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b="1" spc="-150" dirty="0">
                <a:solidFill>
                  <a:srgbClr val="FF9300"/>
                </a:solidFill>
                <a:latin typeface="Block Berthold" pitchFamily="2" charset="77"/>
              </a:rPr>
              <a:t>DÉMOCRATIE</a:t>
            </a:r>
            <a:endParaRPr lang="fr-FR" sz="9600" dirty="0"/>
          </a:p>
        </p:txBody>
      </p:sp>
      <p:pic>
        <p:nvPicPr>
          <p:cNvPr id="7" name="Image 6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DB28DA57-6055-07D2-1E71-E4991562B3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4442" y="5062093"/>
            <a:ext cx="2481929" cy="147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495075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F6ADCEEA-0204-42F6-0112-39A13EF764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51855-2B3E-396A-F613-F1F84D78E148}"/>
              </a:ext>
            </a:extLst>
          </p:cNvPr>
          <p:cNvSpPr/>
          <p:nvPr/>
        </p:nvSpPr>
        <p:spPr>
          <a:xfrm>
            <a:off x="3044612" y="713504"/>
            <a:ext cx="4036682" cy="875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2882">
              <a:lnSpc>
                <a:spcPct val="107000"/>
              </a:lnSpc>
              <a:spcBef>
                <a:spcPts val="562"/>
              </a:spcBef>
              <a:defRPr sz="35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5400" dirty="0">
                <a:solidFill>
                  <a:srgbClr val="FF9300"/>
                </a:solidFill>
                <a:latin typeface="Block Berthold" pitchFamily="2" charset="77"/>
                <a:ea typeface="Times New Roman"/>
                <a:cs typeface="Times New Roman"/>
                <a:sym typeface="Times New Roman"/>
              </a:rPr>
              <a:t>DESCRIPTION</a:t>
            </a:r>
            <a:endParaRPr lang="fr-FR" sz="4400" dirty="0">
              <a:solidFill>
                <a:srgbClr val="FF9300"/>
              </a:solidFill>
              <a:latin typeface="Block Berthold" pitchFamily="2" charset="77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6463E52-8BC7-E275-2107-6BF8C0F9036D}"/>
              </a:ext>
            </a:extLst>
          </p:cNvPr>
          <p:cNvSpPr/>
          <p:nvPr/>
        </p:nvSpPr>
        <p:spPr>
          <a:xfrm>
            <a:off x="3044612" y="2361005"/>
            <a:ext cx="3214341" cy="875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2882">
              <a:lnSpc>
                <a:spcPct val="107000"/>
              </a:lnSpc>
              <a:spcBef>
                <a:spcPts val="562"/>
              </a:spcBef>
              <a:defRPr sz="35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5400" dirty="0">
                <a:solidFill>
                  <a:srgbClr val="FF9300"/>
                </a:solidFill>
                <a:latin typeface="Block Berthold" pitchFamily="2" charset="77"/>
                <a:ea typeface="Times New Roman"/>
                <a:cs typeface="Times New Roman"/>
                <a:sym typeface="Times New Roman"/>
              </a:rPr>
              <a:t>CONTEXTE</a:t>
            </a:r>
            <a:endParaRPr lang="fr-FR" sz="4400" dirty="0">
              <a:solidFill>
                <a:srgbClr val="FF9300"/>
              </a:solidFill>
              <a:latin typeface="Block Berthold" pitchFamily="2" charset="77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FEF3E26-D024-2787-0344-69A0BB645974}"/>
              </a:ext>
            </a:extLst>
          </p:cNvPr>
          <p:cNvSpPr/>
          <p:nvPr/>
        </p:nvSpPr>
        <p:spPr>
          <a:xfrm>
            <a:off x="3006606" y="3929693"/>
            <a:ext cx="5248553" cy="875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2882">
              <a:lnSpc>
                <a:spcPct val="107000"/>
              </a:lnSpc>
              <a:spcBef>
                <a:spcPts val="562"/>
              </a:spcBef>
              <a:defRPr sz="35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5400" dirty="0">
                <a:solidFill>
                  <a:srgbClr val="FF9300"/>
                </a:solidFill>
                <a:latin typeface="Block Berthold" pitchFamily="2" charset="77"/>
                <a:ea typeface="Times New Roman"/>
                <a:cs typeface="Times New Roman"/>
                <a:sym typeface="Times New Roman"/>
              </a:rPr>
              <a:t>INTERPRÉTATION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27AA008-980E-E457-1407-978ACD5F227C}"/>
              </a:ext>
            </a:extLst>
          </p:cNvPr>
          <p:cNvSpPr/>
          <p:nvPr/>
        </p:nvSpPr>
        <p:spPr>
          <a:xfrm>
            <a:off x="3028940" y="5400031"/>
            <a:ext cx="1439818" cy="875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2882">
              <a:lnSpc>
                <a:spcPct val="107000"/>
              </a:lnSpc>
              <a:spcBef>
                <a:spcPts val="562"/>
              </a:spcBef>
              <a:defRPr sz="35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5400" dirty="0">
                <a:solidFill>
                  <a:srgbClr val="FF9300"/>
                </a:solidFill>
                <a:latin typeface="Block Berthold" pitchFamily="2" charset="77"/>
                <a:ea typeface="Times New Roman"/>
                <a:cs typeface="Times New Roman"/>
                <a:sym typeface="Times New Roman"/>
              </a:rPr>
              <a:t>AVIS</a:t>
            </a:r>
          </a:p>
        </p:txBody>
      </p:sp>
      <p:pic>
        <p:nvPicPr>
          <p:cNvPr id="8" name="Image 7" descr="Une image contenant clipart, croquis, Dessin au trait, dessin&#10;&#10;Description générée automatiquement">
            <a:extLst>
              <a:ext uri="{FF2B5EF4-FFF2-40B4-BE49-F238E27FC236}">
                <a16:creationId xmlns:a16="http://schemas.microsoft.com/office/drawing/2014/main" id="{310697B7-CEDF-CE61-2D7B-16BFCCBC4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799" y="242022"/>
            <a:ext cx="2210807" cy="1595264"/>
          </a:xfrm>
          <a:prstGeom prst="rect">
            <a:avLst/>
          </a:prstGeom>
        </p:spPr>
      </p:pic>
      <p:pic>
        <p:nvPicPr>
          <p:cNvPr id="15" name="Image 14" descr="Une image contenant croquis, Dessin au trait, clipart, dessin&#10;&#10;Description générée automatiquement">
            <a:extLst>
              <a:ext uri="{FF2B5EF4-FFF2-40B4-BE49-F238E27FC236}">
                <a16:creationId xmlns:a16="http://schemas.microsoft.com/office/drawing/2014/main" id="{61996DF6-8414-4AA5-560C-4122AB99C0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975" y="1837286"/>
            <a:ext cx="1805218" cy="1805218"/>
          </a:xfrm>
          <a:prstGeom prst="rect">
            <a:avLst/>
          </a:prstGeom>
        </p:spPr>
      </p:pic>
      <p:pic>
        <p:nvPicPr>
          <p:cNvPr id="17" name="Image 16" descr="Une image contenant clipart, dessin, Dessin au trait, croquis&#10;&#10;Description générée automatiquement">
            <a:extLst>
              <a:ext uri="{FF2B5EF4-FFF2-40B4-BE49-F238E27FC236}">
                <a16:creationId xmlns:a16="http://schemas.microsoft.com/office/drawing/2014/main" id="{17823180-B09B-5DA4-4A84-3E2F0648402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3333" b="18958"/>
          <a:stretch/>
        </p:blipFill>
        <p:spPr>
          <a:xfrm>
            <a:off x="942975" y="3642504"/>
            <a:ext cx="2032138" cy="1375927"/>
          </a:xfrm>
          <a:prstGeom prst="rect">
            <a:avLst/>
          </a:prstGeom>
        </p:spPr>
      </p:pic>
      <p:pic>
        <p:nvPicPr>
          <p:cNvPr id="19" name="Image 18" descr="Une image contenant clipart, dessin, conception, illustration&#10;&#10;Description générée automatiquement">
            <a:extLst>
              <a:ext uri="{FF2B5EF4-FFF2-40B4-BE49-F238E27FC236}">
                <a16:creationId xmlns:a16="http://schemas.microsoft.com/office/drawing/2014/main" id="{FC61BF82-7277-ED9A-CC0D-ECC6BB58A24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1756"/>
          <a:stretch/>
        </p:blipFill>
        <p:spPr>
          <a:xfrm>
            <a:off x="1037500" y="5231585"/>
            <a:ext cx="1843087" cy="1626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872843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D398B-5A84-5CDC-10D6-41CF46B32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178A7994-B43A-30B0-54B7-7BED3FD9022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8940F1DA-5A93-67F5-815D-86BD5CA47826}"/>
              </a:ext>
            </a:extLst>
          </p:cNvPr>
          <p:cNvSpPr txBox="1"/>
          <p:nvPr/>
        </p:nvSpPr>
        <p:spPr>
          <a:xfrm>
            <a:off x="553431" y="2020775"/>
            <a:ext cx="6197210" cy="13032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51" hangingPunct="0"/>
            <a:r>
              <a:rPr lang="fr-FR" sz="8000" b="1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Block Berthold" pitchFamily="2" charset="77"/>
              </a:rPr>
              <a:t>CARICATURE &amp;</a:t>
            </a:r>
            <a:endParaRPr lang="fr-FR" sz="8000" b="1" spc="-150" dirty="0">
              <a:solidFill>
                <a:srgbClr val="FF9300"/>
              </a:solidFill>
              <a:latin typeface="Block Berthold" pitchFamily="2" charset="77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6DCF3F-30B8-DC65-D316-AB5ABEB652A5}"/>
              </a:ext>
            </a:extLst>
          </p:cNvPr>
          <p:cNvSpPr txBox="1"/>
          <p:nvPr/>
        </p:nvSpPr>
        <p:spPr>
          <a:xfrm>
            <a:off x="3081193" y="2882549"/>
            <a:ext cx="59218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b="1" spc="-150" dirty="0">
                <a:solidFill>
                  <a:srgbClr val="FF9300"/>
                </a:solidFill>
                <a:latin typeface="Block Berthold" pitchFamily="2" charset="77"/>
              </a:rPr>
              <a:t>DÉMOCRATIE</a:t>
            </a:r>
            <a:endParaRPr lang="fr-FR" sz="9600" dirty="0"/>
          </a:p>
        </p:txBody>
      </p:sp>
    </p:spTree>
    <p:extLst>
      <p:ext uri="{BB962C8B-B14F-4D97-AF65-F5344CB8AC3E}">
        <p14:creationId xmlns:p14="http://schemas.microsoft.com/office/powerpoint/2010/main" val="3243312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0F751D-69D5-49AA-04A5-D5BE62393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068D5C59-5CA1-2F55-01A8-571A7E0A0A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Image 4" descr="Une image contenant dessin, illustration, dessin humoristique, clipart&#10;&#10;Description générée automatiquement">
            <a:extLst>
              <a:ext uri="{FF2B5EF4-FFF2-40B4-BE49-F238E27FC236}">
                <a16:creationId xmlns:a16="http://schemas.microsoft.com/office/drawing/2014/main" id="{769F88E2-B78A-A38D-734F-B2468A72BA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156" y="1027906"/>
            <a:ext cx="7037688" cy="480218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6B1EC156-66E2-7F13-3195-EB008AD66F40}"/>
              </a:ext>
            </a:extLst>
          </p:cNvPr>
          <p:cNvSpPr txBox="1"/>
          <p:nvPr/>
        </p:nvSpPr>
        <p:spPr>
          <a:xfrm>
            <a:off x="4314117" y="6342157"/>
            <a:ext cx="48298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© Coco, </a:t>
            </a:r>
            <a:r>
              <a:rPr lang="fr-FR" sz="1400" i="1" dirty="0">
                <a:latin typeface="Courier New" panose="02070309020205020404" pitchFamily="49" charset="0"/>
                <a:cs typeface="Courier New" panose="02070309020205020404" pitchFamily="49" charset="0"/>
              </a:rPr>
              <a:t>Charlie Hebdo, </a:t>
            </a: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n°1287, avril 2017</a:t>
            </a:r>
          </a:p>
        </p:txBody>
      </p:sp>
    </p:spTree>
    <p:extLst>
      <p:ext uri="{BB962C8B-B14F-4D97-AF65-F5344CB8AC3E}">
        <p14:creationId xmlns:p14="http://schemas.microsoft.com/office/powerpoint/2010/main" val="34342203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6D74DB31-A9A1-F1AC-2A30-5A4A674058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 descr="Une image contenant croquis, texte, lettre, dessin&#10;&#10;Description générée automatiquement">
            <a:extLst>
              <a:ext uri="{FF2B5EF4-FFF2-40B4-BE49-F238E27FC236}">
                <a16:creationId xmlns:a16="http://schemas.microsoft.com/office/drawing/2014/main" id="{121FB599-4AEC-7771-DA79-F9A162DCF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4435" y="214312"/>
            <a:ext cx="4542100" cy="6429375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3086927-C9B5-1590-66D8-AF5DBE48474F}"/>
              </a:ext>
            </a:extLst>
          </p:cNvPr>
          <p:cNvSpPr txBox="1"/>
          <p:nvPr/>
        </p:nvSpPr>
        <p:spPr>
          <a:xfrm>
            <a:off x="777465" y="5074027"/>
            <a:ext cx="29238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Charles </a:t>
            </a:r>
            <a:r>
              <a:rPr lang="fr-FR" sz="1200" b="0" i="0" u="none" strike="noStrike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Philipon</a:t>
            </a:r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« Louis-Philippe métamorphosé en poire », croquis à l’encre et au crayon réalisé lors de son audience le 14 novembre 1831. Version retravaillée et publiée dans </a:t>
            </a:r>
            <a:r>
              <a:rPr lang="fr-FR" sz="1200" b="0" i="1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La Caricature</a:t>
            </a:r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 du 24 novembre 1831</a:t>
            </a:r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Avenir Next" panose="020B0503020202020204" pitchFamily="34" charset="0"/>
              </a:rPr>
              <a:t>.</a:t>
            </a:r>
            <a:endParaRPr lang="fr-FR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2209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283F7393-D716-5C22-6EAD-A70C7A2264A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 descr="Une image contenant croquis, Visage humain, illustration, Œuvre d’art&#10;&#10;Description générée automatiquement">
            <a:extLst>
              <a:ext uri="{FF2B5EF4-FFF2-40B4-BE49-F238E27FC236}">
                <a16:creationId xmlns:a16="http://schemas.microsoft.com/office/drawing/2014/main" id="{D363912E-40FB-9B4C-B819-C3013B6CF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922" y="157922"/>
            <a:ext cx="5149850" cy="6542155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A27B3AA-FF0F-127A-A898-C304B4ECB4D5}"/>
              </a:ext>
            </a:extLst>
          </p:cNvPr>
          <p:cNvSpPr txBox="1"/>
          <p:nvPr/>
        </p:nvSpPr>
        <p:spPr>
          <a:xfrm>
            <a:off x="6062697" y="5130417"/>
            <a:ext cx="29238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Charles </a:t>
            </a:r>
            <a:r>
              <a:rPr lang="fr-FR" sz="1200" b="0" i="0" u="none" strike="noStrike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Philipon</a:t>
            </a:r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« Louis-Philippe métamorphosé en poire », croquis à l’encre et au crayon réalisé lors de son audience le 14 novembre 1831. Version retravaillée et publiée dans </a:t>
            </a:r>
            <a:r>
              <a:rPr lang="fr-FR" sz="1200" b="0" i="1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La Caricature</a:t>
            </a:r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 du 24 novembre 1831</a:t>
            </a:r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Avenir Next" panose="020B0503020202020204" pitchFamily="34" charset="0"/>
              </a:rPr>
              <a:t>.</a:t>
            </a:r>
            <a:endParaRPr lang="fr-FR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7063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1706E-F773-2A0D-C9E6-A27F48F97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3C384A95-0CD9-A2D3-56BD-C95E0E90C9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habits, texte, Visage humain, journal&#10;&#10;Description générée automatiquement">
            <a:extLst>
              <a:ext uri="{FF2B5EF4-FFF2-40B4-BE49-F238E27FC236}">
                <a16:creationId xmlns:a16="http://schemas.microsoft.com/office/drawing/2014/main" id="{6DD0ABB8-2EE6-465A-60F1-C3BF734127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7724" y="271462"/>
            <a:ext cx="4178282" cy="6315075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827FDA36-91EB-99C4-B2A0-67AC7639F7E2}"/>
              </a:ext>
            </a:extLst>
          </p:cNvPr>
          <p:cNvSpPr txBox="1"/>
          <p:nvPr/>
        </p:nvSpPr>
        <p:spPr>
          <a:xfrm>
            <a:off x="397868" y="5847873"/>
            <a:ext cx="32552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« La liberté de la presse », Alfred Le Petit, </a:t>
            </a:r>
          </a:p>
          <a:p>
            <a:pPr algn="r"/>
            <a:r>
              <a:rPr lang="fr-FR" sz="1400" b="0" i="1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Le Grelot, </a:t>
            </a:r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10 mars 1872</a:t>
            </a:r>
            <a:endParaRPr lang="fr-F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1358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2A773-7CA3-0B97-CEF7-3033A985B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1DF0FB91-DDB9-9A82-B90E-50742300DC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croquis, dessin, Dessin au trait, illustration&#10;&#10;Description générée automatiquement">
            <a:extLst>
              <a:ext uri="{FF2B5EF4-FFF2-40B4-BE49-F238E27FC236}">
                <a16:creationId xmlns:a16="http://schemas.microsoft.com/office/drawing/2014/main" id="{CEF3595F-93EE-9D20-11FE-885736CC7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292" y="307181"/>
            <a:ext cx="4904859" cy="624363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EE48067-480F-FA41-DA06-4C4D05BB2ED6}"/>
              </a:ext>
            </a:extLst>
          </p:cNvPr>
          <p:cNvSpPr txBox="1"/>
          <p:nvPr/>
        </p:nvSpPr>
        <p:spPr>
          <a:xfrm>
            <a:off x="5940151" y="5165823"/>
            <a:ext cx="280151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« Un dîner en famille » de </a:t>
            </a:r>
            <a:r>
              <a:rPr lang="fr-FR" sz="1400" b="0" i="0" u="none" strike="noStrike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Caran</a:t>
            </a:r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 d’Ache, dessin réalisé le 13 février 1898, publié dans </a:t>
            </a:r>
          </a:p>
          <a:p>
            <a:r>
              <a:rPr lang="fr-FR" sz="1400" b="0" i="1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Le Figaro</a:t>
            </a:r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 du 14 février 1898.</a:t>
            </a:r>
            <a:endParaRPr lang="fr-F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883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E582DE-9D5A-E63F-88C2-9BA8EABF4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FA651284-ECA2-986C-9BCF-5C1A5FA2FA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peinture, habits, sport, art&#10;&#10;Description générée automatiquement">
            <a:extLst>
              <a:ext uri="{FF2B5EF4-FFF2-40B4-BE49-F238E27FC236}">
                <a16:creationId xmlns:a16="http://schemas.microsoft.com/office/drawing/2014/main" id="{3BEEE5E3-E583-FDD4-E544-1C2B4B277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972" y="192881"/>
            <a:ext cx="4723143" cy="647223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A7141F7-F4BF-BBB1-E007-C28EB24C507C}"/>
              </a:ext>
            </a:extLst>
          </p:cNvPr>
          <p:cNvSpPr txBox="1"/>
          <p:nvPr/>
        </p:nvSpPr>
        <p:spPr>
          <a:xfrm>
            <a:off x="5764115" y="5280123"/>
            <a:ext cx="321868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Anonyme, « La Séparation des Églises et de l’État, lithographie, 1904, © Ville de Castres (Tarn), Centre national et musée Jean Jaurès</a:t>
            </a:r>
            <a:endParaRPr lang="fr-F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7864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994A1-B244-C906-EA04-EEBBBA106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23712379-96C0-CDCA-6697-E8607465F1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texte, Police, affiche, livre&#10;&#10;Description générée automatiquement">
            <a:extLst>
              <a:ext uri="{FF2B5EF4-FFF2-40B4-BE49-F238E27FC236}">
                <a16:creationId xmlns:a16="http://schemas.microsoft.com/office/drawing/2014/main" id="{8C3A7716-4888-9474-8F96-CA043CD08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541" y="492919"/>
            <a:ext cx="4666171" cy="587216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A029A34-B3DB-0E15-5859-199FFA6AF2E8}"/>
              </a:ext>
            </a:extLst>
          </p:cNvPr>
          <p:cNvSpPr txBox="1"/>
          <p:nvPr/>
        </p:nvSpPr>
        <p:spPr>
          <a:xfrm>
            <a:off x="5584712" y="5626417"/>
            <a:ext cx="267004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Une de </a:t>
            </a:r>
            <a:r>
              <a:rPr lang="fr-FR" sz="1400" b="0" i="1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l’Hebdo</a:t>
            </a:r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r>
              <a:rPr lang="fr-FR" sz="1400" b="0" i="1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Hara-Kiri</a:t>
            </a:r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n°94 paru le lundi 16 novembre 1970</a:t>
            </a:r>
            <a:endParaRPr lang="fr-F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273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69DB2-EA08-F621-1EB8-032ADF22F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9A3B3E5D-B162-F346-0538-C04F0AF10A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texte, illustration&#10;&#10;Description générée automatiquement">
            <a:extLst>
              <a:ext uri="{FF2B5EF4-FFF2-40B4-BE49-F238E27FC236}">
                <a16:creationId xmlns:a16="http://schemas.microsoft.com/office/drawing/2014/main" id="{F518E7C8-98C6-9B6D-E718-764CBE6090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4863" y="414337"/>
            <a:ext cx="4740370" cy="6029325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489FFE1-5472-6B1B-6A4A-746BB402F31E}"/>
              </a:ext>
            </a:extLst>
          </p:cNvPr>
          <p:cNvSpPr txBox="1"/>
          <p:nvPr/>
        </p:nvSpPr>
        <p:spPr>
          <a:xfrm>
            <a:off x="777071" y="5489555"/>
            <a:ext cx="29077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</a:t>
            </a:r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essin de </a:t>
            </a:r>
            <a:r>
              <a:rPr lang="fr-FR" sz="1400" b="0" i="0" u="none" strike="noStrike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Gébé</a:t>
            </a:r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en une de </a:t>
            </a:r>
            <a:r>
              <a:rPr lang="fr-FR" sz="1400" b="0" i="1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Charlie Hebdo</a:t>
            </a:r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</a:p>
          <a:p>
            <a:pPr algn="r"/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n°1 paru le lundi 23 novembre 1970</a:t>
            </a:r>
            <a:endParaRPr lang="fr-F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521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E0168550-BF23-3D7A-7CCB-81278F02B8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Police, Graphique, graphisme, logo&#10;&#10;Le contenu généré par l’IA peut être incorrect.">
            <a:extLst>
              <a:ext uri="{FF2B5EF4-FFF2-40B4-BE49-F238E27FC236}">
                <a16:creationId xmlns:a16="http://schemas.microsoft.com/office/drawing/2014/main" id="{6A5CD76E-107F-6EE4-A128-401B8A2143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569" y="868680"/>
            <a:ext cx="8236861" cy="488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784927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A82448-2043-692F-D0A4-1FD4C3CCA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BB86FADB-3635-43B5-DB51-7D6032977F3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texte, Police, affiche, livre&#10;&#10;Description générée automatiquement">
            <a:extLst>
              <a:ext uri="{FF2B5EF4-FFF2-40B4-BE49-F238E27FC236}">
                <a16:creationId xmlns:a16="http://schemas.microsoft.com/office/drawing/2014/main" id="{9A38C8DA-E2F6-D08D-E947-FF77D7A3A2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669" y="739359"/>
            <a:ext cx="3971137" cy="4997494"/>
          </a:xfrm>
          <a:prstGeom prst="rect">
            <a:avLst/>
          </a:prstGeom>
        </p:spPr>
      </p:pic>
      <p:pic>
        <p:nvPicPr>
          <p:cNvPr id="5" name="Image 4" descr="Une image contenant texte, illustration&#10;&#10;Description générée automatiquement">
            <a:extLst>
              <a:ext uri="{FF2B5EF4-FFF2-40B4-BE49-F238E27FC236}">
                <a16:creationId xmlns:a16="http://schemas.microsoft.com/office/drawing/2014/main" id="{82088448-F617-55A9-CB66-085E1CAEF8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637645"/>
            <a:ext cx="4009094" cy="5099208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A0F02E8-F569-14A7-09D5-94E27A693FA4}"/>
              </a:ext>
            </a:extLst>
          </p:cNvPr>
          <p:cNvSpPr txBox="1"/>
          <p:nvPr/>
        </p:nvSpPr>
        <p:spPr>
          <a:xfrm>
            <a:off x="2135630" y="5897189"/>
            <a:ext cx="65735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Une de </a:t>
            </a:r>
            <a:r>
              <a:rPr lang="fr-FR" sz="1200" b="0" i="1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l’Hebdo</a:t>
            </a:r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r>
              <a:rPr lang="fr-FR" sz="1200" b="0" i="1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Hara-Kiri</a:t>
            </a:r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n°94 paru le lundi 16 novembre 1970 (gauche) et dessin de </a:t>
            </a:r>
            <a:r>
              <a:rPr lang="fr-FR" sz="1200" b="0" i="0" u="none" strike="noStrike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Gébé</a:t>
            </a:r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en une de </a:t>
            </a:r>
            <a:r>
              <a:rPr lang="fr-FR" sz="1200" b="0" i="1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Charlie Hebdo</a:t>
            </a:r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n°1 paru le lundi 23 novembre 1970 (droite).</a:t>
            </a:r>
            <a:endParaRPr lang="fr-FR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0824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975F2A-9DBC-1459-551A-E1853DD4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7175F3BE-1250-0AC3-23B9-F83ABA713C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E7E51F2-A99F-8678-EA15-68B2A98117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7171" y="430657"/>
            <a:ext cx="4748109" cy="599668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D011F887-E1B8-EEC8-46A7-5D8795412F99}"/>
              </a:ext>
            </a:extLst>
          </p:cNvPr>
          <p:cNvSpPr txBox="1"/>
          <p:nvPr/>
        </p:nvSpPr>
        <p:spPr>
          <a:xfrm>
            <a:off x="585216" y="5688679"/>
            <a:ext cx="262195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© Coco, </a:t>
            </a:r>
          </a:p>
          <a:p>
            <a:pPr algn="r"/>
            <a:r>
              <a:rPr lang="fr-FR" sz="1400" b="0" i="1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Charlie Hebdo</a:t>
            </a:r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n°1433, 7 janvier 2020</a:t>
            </a:r>
            <a:endParaRPr lang="fr-F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8832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69BD72-F73F-8543-CDD4-A175A3DD1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275129F0-324F-A7BA-1C59-00D8204A40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dessin, croquis, Visage humain, illustration&#10;&#10;Description générée automatiquement">
            <a:extLst>
              <a:ext uri="{FF2B5EF4-FFF2-40B4-BE49-F238E27FC236}">
                <a16:creationId xmlns:a16="http://schemas.microsoft.com/office/drawing/2014/main" id="{9E6C771E-9473-0F8C-BE40-2F7BFFB19C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37" y="371711"/>
            <a:ext cx="6956806" cy="6114578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63A638B-CB2E-6CAA-2B9B-A998331D6D55}"/>
              </a:ext>
            </a:extLst>
          </p:cNvPr>
          <p:cNvSpPr txBox="1"/>
          <p:nvPr/>
        </p:nvSpPr>
        <p:spPr>
          <a:xfrm>
            <a:off x="7059168" y="5603486"/>
            <a:ext cx="22860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© Willem, </a:t>
            </a:r>
            <a:endParaRPr lang="fr-FR" sz="1400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FR" sz="1400" b="0" i="1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Libération</a:t>
            </a:r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 </a:t>
            </a:r>
          </a:p>
          <a:p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16 février 2006</a:t>
            </a:r>
            <a:endParaRPr lang="fr-F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9706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6D3215-405A-5329-0CF8-58E295335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58ADFEFD-55A9-6EF2-1DB8-387041EB022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texte, écriture manuscrite, croquis, dessin&#10;&#10;Description générée automatiquement">
            <a:extLst>
              <a:ext uri="{FF2B5EF4-FFF2-40B4-BE49-F238E27FC236}">
                <a16:creationId xmlns:a16="http://schemas.microsoft.com/office/drawing/2014/main" id="{86D7E10C-6B87-3270-428C-ADBA6EE54B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784" y="470916"/>
            <a:ext cx="5916168" cy="591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9606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9F6AF6-0B15-2504-B5DC-CF6ED806E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7DD1B134-C31C-089C-0B48-ADA6076F186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croquis, Dessin au trait, illustration, dessin&#10;&#10;Description générée automatiquement">
            <a:extLst>
              <a:ext uri="{FF2B5EF4-FFF2-40B4-BE49-F238E27FC236}">
                <a16:creationId xmlns:a16="http://schemas.microsoft.com/office/drawing/2014/main" id="{4C9AB6D0-0BF1-0774-BF81-8DC400A347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834" y="422443"/>
            <a:ext cx="5241798" cy="6013114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8C28F2A-4511-99E3-5D60-4B383421E6C5}"/>
              </a:ext>
            </a:extLst>
          </p:cNvPr>
          <p:cNvSpPr txBox="1"/>
          <p:nvPr/>
        </p:nvSpPr>
        <p:spPr>
          <a:xfrm>
            <a:off x="6419088" y="5749938"/>
            <a:ext cx="197510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© Riss, </a:t>
            </a:r>
            <a:r>
              <a:rPr lang="fr-FR" sz="1400" b="0" i="1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Charlie Hebdo, </a:t>
            </a:r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n°1675, août 2024</a:t>
            </a:r>
            <a:endParaRPr lang="fr-F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5251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DE793-3FF7-8BF9-33E3-A97DEFF76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2EA0C00C-FB1B-2155-4C28-EEE9EA8BAB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croquis, dessin, Dessin au trait, texte&#10;&#10;Description générée automatiquement">
            <a:extLst>
              <a:ext uri="{FF2B5EF4-FFF2-40B4-BE49-F238E27FC236}">
                <a16:creationId xmlns:a16="http://schemas.microsoft.com/office/drawing/2014/main" id="{14771D0A-9F3E-54C2-6157-5472242062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3008" y="543261"/>
            <a:ext cx="4754880" cy="602751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2AC0ABF-461E-5CA1-664D-5BEBB7DFE9CA}"/>
              </a:ext>
            </a:extLst>
          </p:cNvPr>
          <p:cNvSpPr txBox="1"/>
          <p:nvPr/>
        </p:nvSpPr>
        <p:spPr>
          <a:xfrm>
            <a:off x="1024128" y="5612651"/>
            <a:ext cx="230428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© Riss, </a:t>
            </a:r>
            <a:r>
              <a:rPr lang="fr-FR" sz="1400" b="0" i="1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Charlie Hebdo</a:t>
            </a:r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n°1187, </a:t>
            </a:r>
          </a:p>
          <a:p>
            <a:pPr algn="r"/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25 mars 2015</a:t>
            </a:r>
            <a:endParaRPr lang="fr-F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7808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898B77-DC8D-491E-F0CC-A068BA9065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71FC2393-7F99-3214-729E-D7BD9FD1CBF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texte, dessin humoristique, affiche, illustration&#10;&#10;Description générée automatiquement">
            <a:extLst>
              <a:ext uri="{FF2B5EF4-FFF2-40B4-BE49-F238E27FC236}">
                <a16:creationId xmlns:a16="http://schemas.microsoft.com/office/drawing/2014/main" id="{463E210E-E6FA-7CE9-210B-E0398B4B1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" y="410490"/>
            <a:ext cx="4862601" cy="6176393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4E97590-F69A-FAAC-8B72-3D579004B221}"/>
              </a:ext>
            </a:extLst>
          </p:cNvPr>
          <p:cNvSpPr txBox="1"/>
          <p:nvPr/>
        </p:nvSpPr>
        <p:spPr>
          <a:xfrm>
            <a:off x="5685561" y="5924290"/>
            <a:ext cx="30673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© Riss, </a:t>
            </a:r>
            <a:r>
              <a:rPr lang="fr-FR" sz="1400" b="0" i="1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Charlie Hebdo</a:t>
            </a:r>
            <a:r>
              <a:rPr lang="fr-FR" sz="1400" b="0" i="0" u="none" strike="noStrike" dirty="0"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n°1630, 18 octobre 2023</a:t>
            </a:r>
            <a:endParaRPr lang="fr-F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2372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62EDECC9-7B71-9BA0-8B04-917D6344C1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Image 4" descr="Une image contenant clipart, dessin, conception, illustration&#10;&#10;Description générée automatiquement">
            <a:extLst>
              <a:ext uri="{FF2B5EF4-FFF2-40B4-BE49-F238E27FC236}">
                <a16:creationId xmlns:a16="http://schemas.microsoft.com/office/drawing/2014/main" id="{7419DD78-7F70-8785-0AA2-5DB70B0A02C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782" y="2925078"/>
            <a:ext cx="4858552" cy="4858552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AA938CF0-5817-209B-7DCE-E0870C846512}"/>
              </a:ext>
            </a:extLst>
          </p:cNvPr>
          <p:cNvSpPr txBox="1"/>
          <p:nvPr/>
        </p:nvSpPr>
        <p:spPr>
          <a:xfrm>
            <a:off x="543727" y="2232794"/>
            <a:ext cx="7617726" cy="3121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57174" indent="-257174">
              <a:buAutoNum type="arabicPeriod"/>
            </a:pPr>
            <a:r>
              <a:rPr lang="fr-FR" sz="2812" dirty="0">
                <a:latin typeface="Avenir Book" panose="02000503020000020003" pitchFamily="2" charset="0"/>
              </a:rPr>
              <a:t> Sujet de dessin</a:t>
            </a:r>
          </a:p>
          <a:p>
            <a:pPr marL="257174" indent="-257174">
              <a:buAutoNum type="arabicPeriod"/>
            </a:pPr>
            <a:endParaRPr lang="fr-FR" sz="2812" dirty="0">
              <a:latin typeface="Avenir Book" panose="02000503020000020003" pitchFamily="2" charset="0"/>
            </a:endParaRPr>
          </a:p>
          <a:p>
            <a:pPr marL="257174" indent="-257174">
              <a:buAutoNum type="arabicPeriod"/>
            </a:pPr>
            <a:r>
              <a:rPr lang="fr-FR" sz="2812" dirty="0">
                <a:latin typeface="Avenir Book" panose="02000503020000020003" pitchFamily="2" charset="0"/>
              </a:rPr>
              <a:t> Le message que vous souhaitez transmettre</a:t>
            </a:r>
          </a:p>
          <a:p>
            <a:pPr marL="257174" indent="-257174">
              <a:buAutoNum type="arabicPeriod"/>
            </a:pPr>
            <a:endParaRPr lang="fr-FR" sz="2812" dirty="0">
              <a:latin typeface="Avenir Book" panose="02000503020000020003" pitchFamily="2" charset="0"/>
            </a:endParaRPr>
          </a:p>
          <a:p>
            <a:pPr marL="257174" indent="-257174">
              <a:buAutoNum type="arabicPeriod"/>
            </a:pPr>
            <a:r>
              <a:rPr lang="fr-FR" sz="2812" dirty="0">
                <a:latin typeface="Avenir Book" panose="02000503020000020003" pitchFamily="2" charset="0"/>
              </a:rPr>
              <a:t> L’idée et le croquis du dessin</a:t>
            </a:r>
          </a:p>
          <a:p>
            <a:pPr marL="257174" indent="-257174">
              <a:buAutoNum type="arabicPeriod"/>
            </a:pPr>
            <a:endParaRPr lang="fr-FR" sz="2812" dirty="0">
              <a:latin typeface="Avenir Book" panose="02000503020000020003" pitchFamily="2" charset="0"/>
            </a:endParaRPr>
          </a:p>
          <a:p>
            <a:pPr marL="257174" indent="-257174">
              <a:buAutoNum type="arabicPeriod"/>
            </a:pPr>
            <a:r>
              <a:rPr lang="fr-FR" sz="2812" dirty="0">
                <a:latin typeface="Avenir Book" panose="02000503020000020003" pitchFamily="2" charset="0"/>
              </a:rPr>
              <a:t> Le dessin !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6BCE7FF-A688-DEB6-6D07-7B9B026D9CEE}"/>
              </a:ext>
            </a:extLst>
          </p:cNvPr>
          <p:cNvSpPr txBox="1"/>
          <p:nvPr/>
        </p:nvSpPr>
        <p:spPr>
          <a:xfrm>
            <a:off x="656665" y="612150"/>
            <a:ext cx="7830670" cy="10877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51" hangingPunct="0"/>
            <a:r>
              <a:rPr lang="fr-FR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Block Berthold" pitchFamily="2" charset="77"/>
              </a:rPr>
              <a:t>À VOUS </a:t>
            </a:r>
            <a:r>
              <a:rPr lang="fr-FR" sz="6600" dirty="0">
                <a:solidFill>
                  <a:srgbClr val="FF9300"/>
                </a:solidFill>
                <a:latin typeface="Block Berthold" pitchFamily="2" charset="77"/>
              </a:rPr>
              <a:t>LE CRAYON ! </a:t>
            </a:r>
            <a:endParaRPr lang="fr-FR" sz="6600" dirty="0">
              <a:solidFill>
                <a:srgbClr val="FF9300"/>
              </a:solidFill>
              <a:latin typeface="Block Berthold" pitchFamily="2" charset="77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9939876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AEA8130C-814B-D7D0-3606-286607AF04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9426F8E-5DC8-8328-2125-D9D665A3D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806" y="437073"/>
            <a:ext cx="8153558" cy="6420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3861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4F4ED4FE-91EC-55FE-DCC3-C2BAC6A34DD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6EA60310-1EB4-0DAE-54FF-B72B33606850}"/>
              </a:ext>
            </a:extLst>
          </p:cNvPr>
          <p:cNvSpPr txBox="1"/>
          <p:nvPr/>
        </p:nvSpPr>
        <p:spPr>
          <a:xfrm>
            <a:off x="959472" y="2470372"/>
            <a:ext cx="72250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Block Berthold" pitchFamily="2" charset="77"/>
              </a:rPr>
              <a:t>MISE EN </a:t>
            </a:r>
            <a:r>
              <a:rPr lang="fr-FR" sz="7200" dirty="0">
                <a:solidFill>
                  <a:srgbClr val="FF9300"/>
                </a:solidFill>
                <a:latin typeface="Block Berthold" pitchFamily="2" charset="77"/>
              </a:rPr>
              <a:t>COMMUN</a:t>
            </a:r>
          </a:p>
        </p:txBody>
      </p:sp>
    </p:spTree>
    <p:extLst>
      <p:ext uri="{BB962C8B-B14F-4D97-AF65-F5344CB8AC3E}">
        <p14:creationId xmlns:p14="http://schemas.microsoft.com/office/powerpoint/2010/main" val="187368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0724BF-31BD-206C-D4C2-28257B105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466B6461-1BDB-8A45-07A5-902929BD511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8D5BE0D1-9AAC-1622-0C71-39704E82EE1C}"/>
              </a:ext>
            </a:extLst>
          </p:cNvPr>
          <p:cNvSpPr txBox="1"/>
          <p:nvPr/>
        </p:nvSpPr>
        <p:spPr>
          <a:xfrm>
            <a:off x="1199090" y="3161624"/>
            <a:ext cx="70533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Block Berthold" pitchFamily="2" charset="77"/>
              </a:rPr>
              <a:t>DE </a:t>
            </a:r>
            <a:r>
              <a:rPr lang="fr-FR" sz="6000" dirty="0">
                <a:solidFill>
                  <a:srgbClr val="FF9300"/>
                </a:solidFill>
                <a:latin typeface="Block Berthold" pitchFamily="2" charset="77"/>
              </a:rPr>
              <a:t>LA PRESSE </a:t>
            </a:r>
            <a:r>
              <a:rPr lang="fr-FR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Block Berthold" pitchFamily="2" charset="77"/>
              </a:rPr>
              <a:t>? </a:t>
            </a:r>
          </a:p>
          <a:p>
            <a:pPr algn="r"/>
            <a:r>
              <a:rPr lang="fr-FR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Block Berthold" pitchFamily="2" charset="77"/>
              </a:rPr>
              <a:t>D’</a:t>
            </a:r>
            <a:r>
              <a:rPr lang="fr-FR" sz="6000" dirty="0">
                <a:solidFill>
                  <a:srgbClr val="FF9300"/>
                </a:solidFill>
                <a:latin typeface="Block Berthold" pitchFamily="2" charset="77"/>
              </a:rPr>
              <a:t>EXPRESSION</a:t>
            </a:r>
            <a:r>
              <a:rPr lang="fr-FR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Block Berthold" pitchFamily="2" charset="77"/>
              </a:rPr>
              <a:t> ? </a:t>
            </a:r>
            <a:endParaRPr lang="fr-FR" sz="4800" dirty="0">
              <a:latin typeface="Avenir Book" panose="02000503020000020003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D6A14FE-1CF7-2F0F-0E18-D2053CFC83DE}"/>
              </a:ext>
            </a:extLst>
          </p:cNvPr>
          <p:cNvSpPr txBox="1"/>
          <p:nvPr/>
        </p:nvSpPr>
        <p:spPr>
          <a:xfrm>
            <a:off x="1678451" y="1404240"/>
            <a:ext cx="640431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lock Berthold" pitchFamily="2" charset="77"/>
              </a:rPr>
              <a:t>LIBERTÉ</a:t>
            </a:r>
            <a:endParaRPr lang="fr-FR" sz="9600" b="1" dirty="0"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158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F7F2E3AE-F451-B586-86A3-7E6DA0D0F82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C3438A4-1B00-F359-8628-103D336CEB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38" y="2904482"/>
            <a:ext cx="8478811" cy="3164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A46401A8-D0A3-C12F-20D9-2D1625713AA8}"/>
              </a:ext>
            </a:extLst>
          </p:cNvPr>
          <p:cNvSpPr txBox="1"/>
          <p:nvPr/>
        </p:nvSpPr>
        <p:spPr>
          <a:xfrm>
            <a:off x="2152086" y="6128795"/>
            <a:ext cx="5089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spc="300" dirty="0">
                <a:solidFill>
                  <a:srgbClr val="FF9300"/>
                </a:solidFill>
                <a:latin typeface="Block Berthold" panose="02000504060000020004" pitchFamily="2" charset="0"/>
              </a:rPr>
              <a:t>www.dessinezcreezliberte.com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514F02A-C354-5882-0F1F-62892545534C}"/>
              </a:ext>
            </a:extLst>
          </p:cNvPr>
          <p:cNvSpPr txBox="1"/>
          <p:nvPr/>
        </p:nvSpPr>
        <p:spPr>
          <a:xfrm>
            <a:off x="4072847" y="371567"/>
            <a:ext cx="22250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200" dirty="0">
                <a:solidFill>
                  <a:srgbClr val="FF9300"/>
                </a:solidFill>
                <a:latin typeface="Avenir Book" panose="02000503020000020003" pitchFamily="2" charset="0"/>
              </a:rPr>
              <a:t>Association d’éducation aux médias, à la citoyenneté et au dessin de presse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B090F5-87E6-3232-3D43-94DDA3C419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1593" y="272493"/>
            <a:ext cx="2108057" cy="2388114"/>
          </a:xfrm>
          <a:prstGeom prst="rect">
            <a:avLst/>
          </a:prstGeom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C17D46F-EAFD-1F05-E508-39E4DE4CC554}"/>
              </a:ext>
            </a:extLst>
          </p:cNvPr>
          <p:cNvSpPr/>
          <p:nvPr/>
        </p:nvSpPr>
        <p:spPr>
          <a:xfrm>
            <a:off x="6123640" y="2238037"/>
            <a:ext cx="861133" cy="28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1266" dirty="0">
                <a:solidFill>
                  <a:srgbClr val="FF9300"/>
                </a:solidFill>
                <a:latin typeface="Avenir Book" panose="02000503020000020003" pitchFamily="2" charset="0"/>
              </a:rPr>
              <a:t>2015</a:t>
            </a:r>
          </a:p>
        </p:txBody>
      </p:sp>
      <p:pic>
        <p:nvPicPr>
          <p:cNvPr id="9" name="Image 8" descr="Une image contenant clipart, créativité&#10;&#10;Description générée automatiquement">
            <a:extLst>
              <a:ext uri="{FF2B5EF4-FFF2-40B4-BE49-F238E27FC236}">
                <a16:creationId xmlns:a16="http://schemas.microsoft.com/office/drawing/2014/main" id="{4590E3B4-2EF9-CE32-F88B-59ED97C743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4098" y="6202844"/>
            <a:ext cx="346862" cy="353345"/>
          </a:xfrm>
          <a:prstGeom prst="rect">
            <a:avLst/>
          </a:prstGeom>
        </p:spPr>
      </p:pic>
      <p:pic>
        <p:nvPicPr>
          <p:cNvPr id="7" name="Image 6" descr="Une image contenant clipart, créativité&#10;&#10;Description générée automatiquement">
            <a:extLst>
              <a:ext uri="{FF2B5EF4-FFF2-40B4-BE49-F238E27FC236}">
                <a16:creationId xmlns:a16="http://schemas.microsoft.com/office/drawing/2014/main" id="{A77DEF62-EB2B-A3A7-3C62-1620AAAA43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846423">
            <a:off x="6342084" y="2487880"/>
            <a:ext cx="238962" cy="243428"/>
          </a:xfrm>
          <a:prstGeom prst="rect">
            <a:avLst/>
          </a:prstGeom>
        </p:spPr>
      </p:pic>
      <p:pic>
        <p:nvPicPr>
          <p:cNvPr id="10" name="Image 9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B671E600-107E-3B25-59A4-852E0EC560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349" y="415085"/>
            <a:ext cx="3559271" cy="21100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2814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7D396E-53F9-F728-E440-84DE80A6C1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E30E43FB-54F2-EEFB-242A-82EFE6B3AC2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3DF4F55-3842-D893-6916-1343771F2F7A}"/>
              </a:ext>
            </a:extLst>
          </p:cNvPr>
          <p:cNvSpPr txBox="1"/>
          <p:nvPr/>
        </p:nvSpPr>
        <p:spPr>
          <a:xfrm>
            <a:off x="1350605" y="2453121"/>
            <a:ext cx="64427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Block Berthold" pitchFamily="2" charset="77"/>
              </a:rPr>
              <a:t>CARI</a:t>
            </a:r>
            <a:r>
              <a:rPr lang="fr-FR" sz="9600" dirty="0">
                <a:solidFill>
                  <a:srgbClr val="FF9300"/>
                </a:solidFill>
                <a:latin typeface="Block Berthold" pitchFamily="2" charset="77"/>
              </a:rPr>
              <a:t>CATURE</a:t>
            </a:r>
            <a:endParaRPr lang="fr-FR" sz="8000" dirty="0"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959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9AD823-07A9-788F-EF57-87782D737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94A8B254-BBC4-4E4E-5C43-DCD6FD43BC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D4D199B4-3C3C-FC25-036D-8B51E69DDFA4}"/>
              </a:ext>
            </a:extLst>
          </p:cNvPr>
          <p:cNvSpPr txBox="1"/>
          <p:nvPr/>
        </p:nvSpPr>
        <p:spPr>
          <a:xfrm>
            <a:off x="2125156" y="1451595"/>
            <a:ext cx="516038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1500" dirty="0">
                <a:solidFill>
                  <a:srgbClr val="FF9300"/>
                </a:solidFill>
                <a:latin typeface="Block Berthold" pitchFamily="2" charset="77"/>
              </a:rPr>
              <a:t>DESSINS</a:t>
            </a:r>
            <a:endParaRPr lang="fr-FR" sz="11500" dirty="0">
              <a:solidFill>
                <a:schemeClr val="tx1">
                  <a:lumMod val="85000"/>
                  <a:lumOff val="15000"/>
                </a:schemeClr>
              </a:solidFill>
              <a:latin typeface="Block Berthold" pitchFamily="2" charset="77"/>
            </a:endParaRPr>
          </a:p>
          <a:p>
            <a:pPr algn="ctr"/>
            <a:r>
              <a:rPr lang="fr-FR" sz="8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lock Berthold" pitchFamily="2" charset="77"/>
              </a:rPr>
              <a:t>DE PRESSE</a:t>
            </a:r>
            <a:endParaRPr lang="fr-FR" sz="8400" b="1" dirty="0"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169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83123C40-05B3-198C-D24D-4C0A594311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8A436D7C-4B09-24E1-D04A-3926ED729CC4}"/>
              </a:ext>
            </a:extLst>
          </p:cNvPr>
          <p:cNvSpPr txBox="1"/>
          <p:nvPr/>
        </p:nvSpPr>
        <p:spPr>
          <a:xfrm>
            <a:off x="744830" y="487025"/>
            <a:ext cx="7654339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4" indent="-257174" algn="just">
              <a:buAutoNum type="arabicPeriod"/>
            </a:pPr>
            <a:r>
              <a:rPr lang="fr-FR" sz="2400" dirty="0">
                <a:latin typeface="Avenir Book" panose="02000503020000020003" pitchFamily="2" charset="0"/>
              </a:rPr>
              <a:t> </a:t>
            </a:r>
            <a:r>
              <a:rPr lang="fr-FR" sz="2400" dirty="0">
                <a:solidFill>
                  <a:srgbClr val="FF9300"/>
                </a:solidFill>
                <a:latin typeface="Avenir Book" panose="02000503020000020003" pitchFamily="2" charset="0"/>
              </a:rPr>
              <a:t>Présentation</a:t>
            </a:r>
            <a:r>
              <a:rPr lang="fr-FR" sz="2400" dirty="0">
                <a:latin typeface="Avenir Book" panose="02000503020000020003" pitchFamily="2" charset="0"/>
              </a:rPr>
              <a:t> de Dessinez Créez Liberté, du dessin de presse et de la caricature </a:t>
            </a:r>
          </a:p>
          <a:p>
            <a:pPr marL="257174" indent="-257174" algn="just">
              <a:buAutoNum type="arabicPeriod"/>
            </a:pPr>
            <a:endParaRPr lang="fr-FR" sz="2400" dirty="0">
              <a:latin typeface="Avenir Book" panose="02000503020000020003" pitchFamily="2" charset="0"/>
            </a:endParaRPr>
          </a:p>
          <a:p>
            <a:pPr marL="257174" indent="-257174" algn="just">
              <a:buAutoNum type="arabicPeriod"/>
            </a:pPr>
            <a:r>
              <a:rPr lang="fr-FR" sz="2400" dirty="0">
                <a:latin typeface="Avenir Book" panose="02000503020000020003" pitchFamily="2" charset="0"/>
              </a:rPr>
              <a:t> </a:t>
            </a:r>
            <a:r>
              <a:rPr lang="fr-FR" sz="2400" dirty="0">
                <a:solidFill>
                  <a:srgbClr val="FF9300"/>
                </a:solidFill>
                <a:latin typeface="Avenir Book" panose="02000503020000020003" pitchFamily="2" charset="0"/>
              </a:rPr>
              <a:t>Dessin de presse, un art de combat </a:t>
            </a:r>
            <a:r>
              <a:rPr lang="fr-F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venir Book" panose="02000503020000020003" pitchFamily="2" charset="0"/>
              </a:rPr>
              <a:t>: caricature satirique, dénoncer et défendre</a:t>
            </a:r>
            <a:endParaRPr lang="fr-FR" sz="2400" dirty="0">
              <a:latin typeface="Avenir Book" panose="02000503020000020003" pitchFamily="2" charset="0"/>
            </a:endParaRPr>
          </a:p>
          <a:p>
            <a:pPr marL="257174" indent="-257174" algn="just">
              <a:buAutoNum type="arabicPeriod"/>
            </a:pPr>
            <a:endParaRPr lang="fr-FR" sz="2400" dirty="0">
              <a:latin typeface="Avenir Book" panose="02000503020000020003" pitchFamily="2" charset="0"/>
            </a:endParaRPr>
          </a:p>
          <a:p>
            <a:pPr marL="257174" indent="-257174" algn="just">
              <a:buAutoNum type="arabicPeriod"/>
            </a:pPr>
            <a:r>
              <a:rPr lang="fr-FR" sz="2400" dirty="0">
                <a:latin typeface="Avenir Book" panose="02000503020000020003" pitchFamily="2" charset="0"/>
              </a:rPr>
              <a:t> </a:t>
            </a:r>
            <a:r>
              <a:rPr lang="fr-FR" sz="2400" dirty="0">
                <a:solidFill>
                  <a:srgbClr val="FF9300"/>
                </a:solidFill>
                <a:latin typeface="Avenir Book" panose="02000503020000020003" pitchFamily="2" charset="0"/>
              </a:rPr>
              <a:t>Méthode </a:t>
            </a:r>
            <a:r>
              <a:rPr lang="fr-FR" sz="2400" dirty="0">
                <a:latin typeface="Avenir Book" panose="02000503020000020003" pitchFamily="2" charset="0"/>
              </a:rPr>
              <a:t>: outil pour décrypter une caricature</a:t>
            </a:r>
          </a:p>
          <a:p>
            <a:pPr marL="257174" indent="-257174" algn="just">
              <a:buAutoNum type="arabicPeriod"/>
            </a:pPr>
            <a:endParaRPr lang="fr-FR" sz="2400" dirty="0">
              <a:latin typeface="Avenir Book" panose="02000503020000020003" pitchFamily="2" charset="0"/>
            </a:endParaRPr>
          </a:p>
          <a:p>
            <a:pPr marL="257174" indent="-257174" algn="just">
              <a:buAutoNum type="arabicPeriod"/>
            </a:pPr>
            <a:r>
              <a:rPr lang="fr-FR" sz="2400" dirty="0">
                <a:latin typeface="Avenir Book" panose="02000503020000020003" pitchFamily="2" charset="0"/>
              </a:rPr>
              <a:t> </a:t>
            </a:r>
            <a:r>
              <a:rPr lang="fr-FR" sz="2400" dirty="0">
                <a:solidFill>
                  <a:srgbClr val="FF9300"/>
                </a:solidFill>
                <a:latin typeface="Avenir Book" panose="02000503020000020003" pitchFamily="2" charset="0"/>
              </a:rPr>
              <a:t>Caricature et Démocratie </a:t>
            </a:r>
            <a:r>
              <a:rPr lang="fr-FR" sz="2400" dirty="0">
                <a:latin typeface="Avenir Book" panose="02000503020000020003" pitchFamily="2" charset="0"/>
              </a:rPr>
              <a:t>: module en groupe sur une série de caricatures historiques et récentes</a:t>
            </a:r>
          </a:p>
          <a:p>
            <a:pPr marL="257174" indent="-257174" algn="just">
              <a:buAutoNum type="arabicPeriod"/>
            </a:pPr>
            <a:endParaRPr lang="fr-FR" sz="2400" dirty="0">
              <a:latin typeface="Avenir Book" panose="02000503020000020003" pitchFamily="2" charset="0"/>
            </a:endParaRPr>
          </a:p>
          <a:p>
            <a:pPr marL="257174" indent="-257174" algn="just">
              <a:buAutoNum type="arabicPeriod"/>
            </a:pPr>
            <a:r>
              <a:rPr lang="fr-FR" sz="2400" dirty="0">
                <a:latin typeface="Avenir Book" panose="02000503020000020003" pitchFamily="2" charset="0"/>
              </a:rPr>
              <a:t> </a:t>
            </a:r>
            <a:r>
              <a:rPr lang="fr-FR" sz="2400" dirty="0">
                <a:solidFill>
                  <a:srgbClr val="FF9300"/>
                </a:solidFill>
                <a:latin typeface="Avenir Book" panose="02000503020000020003" pitchFamily="2" charset="0"/>
              </a:rPr>
              <a:t>Mise en commun </a:t>
            </a:r>
            <a:r>
              <a:rPr lang="fr-F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venir Book" panose="02000503020000020003" pitchFamily="2" charset="0"/>
              </a:rPr>
              <a:t>: analyse plénière de quelques dessins</a:t>
            </a:r>
          </a:p>
          <a:p>
            <a:pPr marL="257174" indent="-257174" algn="just">
              <a:buAutoNum type="arabicPeriod"/>
            </a:pPr>
            <a:endParaRPr lang="fr-FR" sz="2400" dirty="0">
              <a:solidFill>
                <a:schemeClr val="tx1">
                  <a:lumMod val="85000"/>
                  <a:lumOff val="15000"/>
                </a:schemeClr>
              </a:solidFill>
              <a:latin typeface="Avenir Book" panose="02000503020000020003" pitchFamily="2" charset="0"/>
            </a:endParaRPr>
          </a:p>
          <a:p>
            <a:pPr marL="257174" indent="-257174" algn="just">
              <a:buAutoNum type="arabicPeriod"/>
            </a:pPr>
            <a:r>
              <a:rPr lang="fr-F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venir Book" panose="02000503020000020003" pitchFamily="2" charset="0"/>
              </a:rPr>
              <a:t> </a:t>
            </a:r>
            <a:r>
              <a:rPr lang="fr-FR" sz="2400" dirty="0">
                <a:solidFill>
                  <a:srgbClr val="FF9300"/>
                </a:solidFill>
                <a:latin typeface="Avenir Book" panose="02000503020000020003" pitchFamily="2" charset="0"/>
              </a:rPr>
              <a:t>Dessinateur et dessinatrice citoyen(ne) </a:t>
            </a:r>
            <a:r>
              <a:rPr lang="fr-F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venir Book" panose="02000503020000020003" pitchFamily="2" charset="0"/>
              </a:rPr>
              <a:t>: à vous le crayon !</a:t>
            </a:r>
          </a:p>
          <a:p>
            <a:pPr marL="257174" indent="-257174" algn="just">
              <a:buAutoNum type="arabicPeriod"/>
            </a:pPr>
            <a:endParaRPr lang="fr-FR" sz="2400" dirty="0">
              <a:solidFill>
                <a:schemeClr val="tx1">
                  <a:lumMod val="85000"/>
                  <a:lumOff val="15000"/>
                </a:schemeClr>
              </a:solidFill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260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889DDE4D-5E7A-AC11-3A08-9D62553214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Image 5" descr="Une image contenant croquis, dessin, art, noir et blanc&#10;&#10;Description générée automatiquement">
            <a:extLst>
              <a:ext uri="{FF2B5EF4-FFF2-40B4-BE49-F238E27FC236}">
                <a16:creationId xmlns:a16="http://schemas.microsoft.com/office/drawing/2014/main" id="{4A5B6F87-74DE-73EC-F582-B823B6CBB4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22132" y="76200"/>
            <a:ext cx="5305779" cy="6574552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7DFCCBA-390A-19F1-67A4-E178CC7D5C62}"/>
              </a:ext>
            </a:extLst>
          </p:cNvPr>
          <p:cNvSpPr txBox="1"/>
          <p:nvPr/>
        </p:nvSpPr>
        <p:spPr>
          <a:xfrm>
            <a:off x="8201376" y="6454666"/>
            <a:ext cx="7958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Book" panose="02000503020000020003" pitchFamily="2" charset="0"/>
              </a:rPr>
              <a:t>© Topor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FCA9D08-1F69-57F6-7943-80D7A865D8E0}"/>
              </a:ext>
            </a:extLst>
          </p:cNvPr>
          <p:cNvSpPr txBox="1"/>
          <p:nvPr/>
        </p:nvSpPr>
        <p:spPr>
          <a:xfrm>
            <a:off x="316089" y="207248"/>
            <a:ext cx="5264583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dirty="0">
                <a:solidFill>
                  <a:schemeClr val="tx1">
                    <a:lumMod val="95000"/>
                    <a:lumOff val="5000"/>
                  </a:schemeClr>
                </a:solidFill>
                <a:latin typeface="Block Berthold" pitchFamily="2" charset="77"/>
              </a:rPr>
              <a:t>DESSIN</a:t>
            </a:r>
            <a:r>
              <a:rPr lang="fr-FR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Block Berthold" pitchFamily="2" charset="77"/>
              </a:rPr>
              <a:t> </a:t>
            </a:r>
          </a:p>
          <a:p>
            <a:r>
              <a:rPr lang="fr-FR" sz="8800" dirty="0">
                <a:solidFill>
                  <a:srgbClr val="FF9300"/>
                </a:solidFill>
                <a:latin typeface="Block Berthold" pitchFamily="2" charset="77"/>
              </a:rPr>
              <a:t>DE PRESSE</a:t>
            </a:r>
          </a:p>
          <a:p>
            <a:r>
              <a:rPr lang="fr-FR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Block Berthold" pitchFamily="2" charset="77"/>
              </a:rPr>
              <a:t>ART DE</a:t>
            </a:r>
          </a:p>
          <a:p>
            <a:r>
              <a:rPr lang="fr-FR" sz="8800" dirty="0">
                <a:solidFill>
                  <a:srgbClr val="FF9300"/>
                </a:solidFill>
                <a:latin typeface="Block Berthold" pitchFamily="2" charset="77"/>
              </a:rPr>
              <a:t>COMBAT</a:t>
            </a:r>
            <a:endParaRPr lang="fr-FR" sz="7200" dirty="0">
              <a:latin typeface="Block Berth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41840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blanc, noir et blanc, monochrome&#10;&#10;Le contenu généré par l’IA peut être incorrect.">
            <a:extLst>
              <a:ext uri="{FF2B5EF4-FFF2-40B4-BE49-F238E27FC236}">
                <a16:creationId xmlns:a16="http://schemas.microsoft.com/office/drawing/2014/main" id="{7A96E5DA-C23B-6236-D8A7-A22747F55D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60" r="19437" b="496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2" name="Clés de lecture d’un dessin…"/>
          <p:cNvSpPr txBox="1"/>
          <p:nvPr/>
        </p:nvSpPr>
        <p:spPr>
          <a:xfrm>
            <a:off x="271591" y="649721"/>
            <a:ext cx="8872409" cy="59236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defTabSz="642915">
              <a:lnSpc>
                <a:spcPct val="107000"/>
              </a:lnSpc>
              <a:spcBef>
                <a:spcPts val="562"/>
              </a:spcBef>
              <a:defRPr sz="35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812" dirty="0">
              <a:latin typeface="Avenir Book" panose="02000503020000020003" pitchFamily="2" charset="0"/>
            </a:endParaRPr>
          </a:p>
          <a:p>
            <a:pPr defTabSz="642915">
              <a:defRPr sz="1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1600" dirty="0">
                <a:solidFill>
                  <a:srgbClr val="FF9300"/>
                </a:solidFill>
                <a:latin typeface="Block Berthold" pitchFamily="2" charset="77"/>
              </a:rPr>
              <a:t>1.  DÉCRIRE LE DESSIN : </a:t>
            </a:r>
            <a:r>
              <a:rPr lang="fr-F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Block Berthold" pitchFamily="2" charset="77"/>
              </a:rPr>
              <a:t>QUE VOIT-ON ? QUELLE EST LA SITUATION ?</a:t>
            </a:r>
          </a:p>
          <a:p>
            <a:pPr marL="200911" indent="-200911" defTabSz="642915">
              <a:lnSpc>
                <a:spcPct val="150000"/>
              </a:lnSpc>
              <a:buSzPct val="100000"/>
              <a:buFont typeface="Arial"/>
              <a:buChar char="•"/>
              <a:defRPr sz="18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1266" dirty="0">
                <a:latin typeface="Avenir Book" panose="02000503020000020003" pitchFamily="2" charset="0"/>
              </a:rPr>
              <a:t>Qu’est-ce qui ressort en premier ? Le dessin est-il en couleur ? </a:t>
            </a:r>
          </a:p>
          <a:p>
            <a:pPr marL="200911" indent="-200911" defTabSz="642915">
              <a:lnSpc>
                <a:spcPct val="150000"/>
              </a:lnSpc>
              <a:buSzPct val="100000"/>
              <a:buFont typeface="Arial"/>
              <a:buChar char="•"/>
              <a:defRPr sz="18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1266" dirty="0">
                <a:latin typeface="Avenir Book" panose="02000503020000020003" pitchFamily="2" charset="0"/>
              </a:rPr>
              <a:t>Y’a-t-il des personnages? Comment sont-ils habillés? Ont-ils une expression ou des gestes particuliers ? Que font-ils ?</a:t>
            </a:r>
          </a:p>
          <a:p>
            <a:pPr marL="200911" indent="-200911" defTabSz="642915">
              <a:lnSpc>
                <a:spcPct val="150000"/>
              </a:lnSpc>
              <a:buSzPct val="100000"/>
              <a:buFont typeface="Arial"/>
              <a:buChar char="•"/>
              <a:defRPr sz="18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1266" dirty="0">
                <a:latin typeface="Avenir Book" panose="02000503020000020003" pitchFamily="2" charset="0"/>
              </a:rPr>
              <a:t>Y’a-t-il un titre ? Une légende ?</a:t>
            </a:r>
          </a:p>
          <a:p>
            <a:pPr marL="200911" indent="-200911" defTabSz="642915">
              <a:lnSpc>
                <a:spcPct val="150000"/>
              </a:lnSpc>
              <a:buSzPct val="100000"/>
              <a:buFont typeface="Arial"/>
              <a:buChar char="•"/>
              <a:defRPr sz="18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1266" dirty="0">
                <a:latin typeface="Avenir Book" panose="02000503020000020003" pitchFamily="2" charset="0"/>
              </a:rPr>
              <a:t>Y’a-t-il des bulles pour faire parler les personnages ? Que disent-ils ? </a:t>
            </a:r>
          </a:p>
          <a:p>
            <a:pPr marL="200911" indent="-200911" defTabSz="642915">
              <a:lnSpc>
                <a:spcPct val="150000"/>
              </a:lnSpc>
              <a:buSzPct val="100000"/>
              <a:buFont typeface="Arial"/>
              <a:buChar char="•"/>
              <a:defRPr sz="18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1266" dirty="0">
                <a:latin typeface="Avenir Book" panose="02000503020000020003" pitchFamily="2" charset="0"/>
              </a:rPr>
              <a:t>Y’a-t-il la signature du dessinateur ?</a:t>
            </a:r>
          </a:p>
          <a:p>
            <a:pPr marL="200911" indent="-200911" defTabSz="642915">
              <a:buFont typeface="Arial" panose="020B0604020202020204" pitchFamily="34" charset="0"/>
              <a:buChar char="•"/>
              <a:defRPr sz="1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1266" dirty="0">
                <a:latin typeface="Avenir Book" panose="02000503020000020003" pitchFamily="2" charset="0"/>
              </a:rPr>
              <a:t>Le dessin est-il sourcé? A-t-on des indications sur la date et le support de publication ?</a:t>
            </a:r>
          </a:p>
          <a:p>
            <a:pPr defTabSz="642915">
              <a:defRPr sz="18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fr-FR" sz="1266" dirty="0">
              <a:solidFill>
                <a:srgbClr val="FF9300"/>
              </a:solidFill>
              <a:latin typeface="Avenir Book" panose="02000503020000020003" pitchFamily="2" charset="0"/>
            </a:endParaRPr>
          </a:p>
          <a:p>
            <a:pPr defTabSz="642915">
              <a:defRPr sz="1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1600" dirty="0">
                <a:solidFill>
                  <a:srgbClr val="FF9300"/>
                </a:solidFill>
                <a:latin typeface="Block Berthold" pitchFamily="2" charset="77"/>
              </a:rPr>
              <a:t> 2. CONTEXTE : </a:t>
            </a:r>
            <a:r>
              <a:rPr lang="fr-F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Block Berthold" pitchFamily="2" charset="77"/>
              </a:rPr>
              <a:t>À QUOI LE DESSINATEUR FAIT-IL RÉFÉRENCE ? </a:t>
            </a:r>
          </a:p>
          <a:p>
            <a:pPr marL="200911" indent="-200911" defTabSz="642915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  <a:defRPr sz="18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1266" dirty="0">
                <a:latin typeface="Avenir Book" panose="02000503020000020003" pitchFamily="2" charset="0"/>
              </a:rPr>
              <a:t>À quoi ce dessin vous fait-il penser ?</a:t>
            </a:r>
          </a:p>
          <a:p>
            <a:pPr marL="200911" indent="-200911" defTabSz="642915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  <a:defRPr sz="18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1266" dirty="0">
                <a:latin typeface="Avenir Book" panose="02000503020000020003" pitchFamily="2" charset="0"/>
              </a:rPr>
              <a:t>Quel est le contexte de sa publication? À quelle(s) actualité(s) fait-il référence ? </a:t>
            </a:r>
          </a:p>
          <a:p>
            <a:pPr marL="200911" indent="-200911" defTabSz="642915">
              <a:lnSpc>
                <a:spcPct val="150000"/>
              </a:lnSpc>
              <a:buSzPct val="100000"/>
              <a:buFont typeface="Arial"/>
              <a:buChar char="•"/>
              <a:defRPr sz="18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fr-FR" sz="1266" dirty="0">
              <a:solidFill>
                <a:srgbClr val="FF9300"/>
              </a:solidFill>
              <a:latin typeface="Avenir Book" panose="02000503020000020003" pitchFamily="2" charset="0"/>
            </a:endParaRPr>
          </a:p>
          <a:p>
            <a:pPr defTabSz="642915">
              <a:defRPr sz="1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1600" dirty="0">
                <a:solidFill>
                  <a:srgbClr val="FF9300"/>
                </a:solidFill>
                <a:latin typeface="Block Berthold" pitchFamily="2" charset="77"/>
              </a:rPr>
              <a:t> 3. INTERPRETATION : </a:t>
            </a:r>
            <a:r>
              <a:rPr lang="fr-F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Block Berthold" pitchFamily="2" charset="77"/>
              </a:rPr>
              <a:t>QUE VEUT DIRE LE DESSINATEUR ? </a:t>
            </a:r>
          </a:p>
          <a:p>
            <a:pPr marL="200911" indent="-200911" defTabSz="642915">
              <a:lnSpc>
                <a:spcPct val="150000"/>
              </a:lnSpc>
              <a:buSzPct val="100000"/>
              <a:buFont typeface="Arial"/>
              <a:buChar char="•"/>
              <a:defRPr sz="18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1266" dirty="0">
                <a:latin typeface="Avenir Book" panose="02000503020000020003" pitchFamily="2" charset="0"/>
              </a:rPr>
              <a:t>Quelle est l’intention du dessinateur : raconter une histoire, expliquer, faire sourire, faire réfléchir, dénoncer une situation ?</a:t>
            </a:r>
          </a:p>
          <a:p>
            <a:pPr marL="200911" indent="-200911" defTabSz="642915">
              <a:lnSpc>
                <a:spcPct val="150000"/>
              </a:lnSpc>
              <a:buFont typeface="Arial" panose="020B0604020202020204" pitchFamily="34" charset="0"/>
              <a:buChar char="•"/>
              <a:defRPr sz="18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1266" dirty="0">
                <a:latin typeface="Avenir Book" panose="02000503020000020003" pitchFamily="2" charset="0"/>
              </a:rPr>
              <a:t>Quel message veut-il faire passer? </a:t>
            </a:r>
          </a:p>
          <a:p>
            <a:pPr defTabSz="642915">
              <a:lnSpc>
                <a:spcPct val="150000"/>
              </a:lnSpc>
              <a:defRPr sz="18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fr-FR" sz="1266" dirty="0">
              <a:latin typeface="Avenir Book" panose="02000503020000020003" pitchFamily="2" charset="0"/>
            </a:endParaRPr>
          </a:p>
          <a:p>
            <a:pPr defTabSz="642915">
              <a:defRPr sz="1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1600" dirty="0">
                <a:solidFill>
                  <a:srgbClr val="FF9300"/>
                </a:solidFill>
                <a:latin typeface="Block Berthold" pitchFamily="2" charset="77"/>
              </a:rPr>
              <a:t>4.  SUIS-JE D’ACCORD </a:t>
            </a:r>
            <a:r>
              <a:rPr lang="fr-F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Block Berthold" pitchFamily="2" charset="77"/>
              </a:rPr>
              <a:t>AVEC CE DESSIN ? </a:t>
            </a:r>
          </a:p>
          <a:p>
            <a:pPr marL="200911" indent="-200911" defTabSz="642915">
              <a:lnSpc>
                <a:spcPct val="150000"/>
              </a:lnSpc>
              <a:buSzPct val="100000"/>
              <a:buFont typeface="Arial"/>
              <a:buChar char="•"/>
              <a:defRPr sz="18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1266" dirty="0">
                <a:latin typeface="Avenir Book" panose="02000503020000020003" pitchFamily="2" charset="0"/>
              </a:rPr>
              <a:t>Est-ce que je trouve ce dessin drôle ? Dérangeant? Sans intérêt ? …</a:t>
            </a:r>
          </a:p>
          <a:p>
            <a:pPr marL="200911" indent="-200911" defTabSz="642915">
              <a:lnSpc>
                <a:spcPct val="150000"/>
              </a:lnSpc>
              <a:buSzPct val="100000"/>
              <a:buFont typeface="Arial"/>
              <a:buChar char="•"/>
              <a:defRPr sz="18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1266" dirty="0">
                <a:latin typeface="Avenir Book" panose="02000503020000020003" pitchFamily="2" charset="0"/>
              </a:rPr>
              <a:t>Quelles émotions provoquent-ils chez moi : un sourire ? de la gêne ? de la colère ? 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BB7129C-4444-4354-80A8-EA5121BBD78F}"/>
              </a:ext>
            </a:extLst>
          </p:cNvPr>
          <p:cNvSpPr/>
          <p:nvPr/>
        </p:nvSpPr>
        <p:spPr>
          <a:xfrm>
            <a:off x="1167863" y="284605"/>
            <a:ext cx="6808274" cy="672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2915">
              <a:lnSpc>
                <a:spcPct val="107000"/>
              </a:lnSpc>
              <a:spcBef>
                <a:spcPts val="562"/>
              </a:spcBef>
              <a:defRPr sz="35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fr-FR" sz="4000" dirty="0">
                <a:solidFill>
                  <a:srgbClr val="FF9300"/>
                </a:solidFill>
                <a:latin typeface="Block Berthold" pitchFamily="2" charset="77"/>
                <a:ea typeface="Times New Roman"/>
                <a:cs typeface="Times New Roman"/>
                <a:sym typeface="Times New Roman"/>
              </a:rPr>
              <a:t>CLÉS DE LECTURE </a:t>
            </a:r>
            <a:r>
              <a:rPr lang="fr-FR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Block Berthold" pitchFamily="2" charset="77"/>
                <a:ea typeface="Times New Roman"/>
                <a:cs typeface="Times New Roman"/>
                <a:sym typeface="Times New Roman"/>
              </a:rPr>
              <a:t>D’UN DESSIN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3171</TotalTime>
  <Words>657</Words>
  <Application>Microsoft Macintosh PowerPoint</Application>
  <PresentationFormat>Affichage à l'écran (4:3)</PresentationFormat>
  <Paragraphs>85</Paragraphs>
  <Slides>29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7" baseType="lpstr">
      <vt:lpstr>Aptos</vt:lpstr>
      <vt:lpstr>Aptos Display</vt:lpstr>
      <vt:lpstr>Arial</vt:lpstr>
      <vt:lpstr>Avenir Book</vt:lpstr>
      <vt:lpstr>Avenir Next</vt:lpstr>
      <vt:lpstr>Block Berthold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Lodi</dc:creator>
  <cp:lastModifiedBy>Lodi</cp:lastModifiedBy>
  <cp:revision>24</cp:revision>
  <dcterms:created xsi:type="dcterms:W3CDTF">2024-08-27T07:41:10Z</dcterms:created>
  <dcterms:modified xsi:type="dcterms:W3CDTF">2025-09-29T10:01:46Z</dcterms:modified>
</cp:coreProperties>
</file>